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8" r:id="rId3"/>
    <p:sldId id="297" r:id="rId5"/>
    <p:sldId id="261" r:id="rId6"/>
    <p:sldId id="262" r:id="rId7"/>
    <p:sldId id="351" r:id="rId8"/>
    <p:sldId id="327" r:id="rId9"/>
    <p:sldId id="321" r:id="rId10"/>
    <p:sldId id="322" r:id="rId11"/>
    <p:sldId id="324" r:id="rId12"/>
    <p:sldId id="325" r:id="rId13"/>
    <p:sldId id="326" r:id="rId14"/>
    <p:sldId id="267" r:id="rId15"/>
    <p:sldId id="330" r:id="rId16"/>
    <p:sldId id="333" r:id="rId17"/>
    <p:sldId id="334" r:id="rId18"/>
    <p:sldId id="335" r:id="rId19"/>
    <p:sldId id="336" r:id="rId20"/>
    <p:sldId id="337" r:id="rId21"/>
    <p:sldId id="278" r:id="rId22"/>
    <p:sldId id="338" r:id="rId23"/>
    <p:sldId id="339" r:id="rId24"/>
    <p:sldId id="340" r:id="rId25"/>
    <p:sldId id="341" r:id="rId26"/>
    <p:sldId id="354" r:id="rId27"/>
    <p:sldId id="357" r:id="rId28"/>
    <p:sldId id="359" r:id="rId29"/>
    <p:sldId id="360" r:id="rId30"/>
    <p:sldId id="361" r:id="rId31"/>
    <p:sldId id="34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6802" name="Notes Placeholder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p>
            <a:pPr lvl="0"/>
            <a:endParaRPr lang="vi-VN" altLang="x-none" dirty="0">
              <a:latin typeface="Calibri" panose="020F0502020204030204" charset="0"/>
            </a:endParaRPr>
          </a:p>
        </p:txBody>
      </p:sp>
      <p:sp>
        <p:nvSpPr>
          <p:cNvPr id="7680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0" hangingPunct="0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GIF"/><Relationship Id="rId1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75777" name="Object 2"/>
          <p:cNvGraphicFramePr>
            <a:graphicFrameLocks noChangeAspect="1"/>
          </p:cNvGraphicFramePr>
          <p:nvPr/>
        </p:nvGraphicFramePr>
        <p:xfrm>
          <a:off x="635" y="0"/>
          <a:ext cx="1219136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4567555" imgH="3435985" progId="Word.Document.8">
                  <p:embed/>
                </p:oleObj>
              </mc:Choice>
              <mc:Fallback>
                <p:oleObj name="" r:id="rId1" imgW="4567555" imgH="3435985" progId="Word.Document.8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35" y="0"/>
                        <a:ext cx="12191365" cy="685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562860" y="2890510"/>
            <a:ext cx="6499382" cy="1568450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KÍNH CHÀO QUÝ THẦY (CÔ) VÀ </a:t>
            </a:r>
            <a:r>
              <a:rPr lang="en-US" sz="3200" kern="1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cs typeface="Times New Roman" panose="02020603050405020304"/>
                <a:sym typeface="+mn-ea"/>
              </a:rPr>
              <a:t>CÁC BẠN HỌC SINH </a:t>
            </a:r>
            <a:r>
              <a:rPr kumimoji="0" lang="en-US" sz="3200" b="0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</a:ln>
                <a:solidFill>
                  <a:srgbClr val="FF00FF"/>
                </a:soli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TIẾT HỌC NGÀY HÔM NAY</a:t>
            </a:r>
            <a:endParaRPr kumimoji="0" lang="en-US" sz="3200" b="0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FF00FF"/>
              </a:soli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75779" name="Picture 8" descr="Picture1zz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638800"/>
            <a:ext cx="9144000" cy="121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80" name="Text Box 16"/>
          <p:cNvSpPr txBox="1"/>
          <p:nvPr/>
        </p:nvSpPr>
        <p:spPr>
          <a:xfrm>
            <a:off x="2743200" y="533400"/>
            <a:ext cx="7467600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endParaRPr lang="vi-VN" altLang="x-none" dirty="0">
              <a:latin typeface="Arial" panose="020B0604020202020204" pitchFamily="34" charset="0"/>
            </a:endParaRPr>
          </a:p>
        </p:txBody>
      </p:sp>
      <p:sp>
        <p:nvSpPr>
          <p:cNvPr id="75781" name="Text Box 17"/>
          <p:cNvSpPr txBox="1"/>
          <p:nvPr/>
        </p:nvSpPr>
        <p:spPr>
          <a:xfrm>
            <a:off x="2517775" y="752475"/>
            <a:ext cx="71120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</a:pPr>
            <a:r>
              <a:rPr lang="vi-VN" altLang="x-none" sz="3600" b="1" i="1" dirty="0">
                <a:solidFill>
                  <a:srgbClr val="FF0000"/>
                </a:solidFill>
                <a:latin typeface="Times New Roman" panose="02020603050405020304" charset="0"/>
              </a:rPr>
              <a:t>TRƯỜNG THCS CÁT LÁI</a:t>
            </a:r>
            <a:endParaRPr lang="en-US" altLang="zh-CN" sz="3600" b="1" i="1" dirty="0">
              <a:solidFill>
                <a:srgbClr val="FF00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75782" name="Text Box 18"/>
          <p:cNvSpPr txBox="1"/>
          <p:nvPr/>
        </p:nvSpPr>
        <p:spPr>
          <a:xfrm>
            <a:off x="2971800" y="5181600"/>
            <a:ext cx="678180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spcBef>
                <a:spcPct val="50000"/>
              </a:spcBef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charset="0"/>
              </a:rPr>
              <a:t>GVTH: </a:t>
            </a:r>
            <a:r>
              <a:rPr lang="vi-VN" altLang="x-none" sz="2800" b="1" dirty="0">
                <a:solidFill>
                  <a:srgbClr val="0000FF"/>
                </a:solidFill>
                <a:latin typeface="Times New Roman" panose="02020603050405020304" charset="0"/>
              </a:rPr>
              <a:t>Trần Văn Dương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3" name="Picture 2" descr="c82d03d7e6c957b6bcd17684937a879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305" y="607060"/>
            <a:ext cx="1471295" cy="1961515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94454" name="Content Placeholder 5" descr="4f4fba7996279f48a3dfcb762221aceb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9062085" y="0"/>
            <a:ext cx="3130550" cy="6858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90170" y="2264410"/>
            <a:ext cx="1723390" cy="401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Nguyên nhân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2731135" y="1555750"/>
            <a:ext cx="1930400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Trực tiếp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Picture 14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170" y="1555750"/>
            <a:ext cx="708025" cy="708025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9199880" y="4872990"/>
            <a:ext cx="869950" cy="666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Flowchart: Alternate Process 13"/>
          <p:cNvSpPr/>
          <p:nvPr/>
        </p:nvSpPr>
        <p:spPr>
          <a:xfrm>
            <a:off x="5370195" y="1555750"/>
            <a:ext cx="6736080" cy="1108075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28/06/1914 Thái tử Áo - Hung bị ám sát tại Xéc-bi</a:t>
            </a:r>
            <a:endParaRPr lang="en-US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archduke’s-assassination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540" y="2959735"/>
            <a:ext cx="9181465" cy="372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4" grpId="1" animBg="1"/>
      <p:bldP spid="3" grpId="0" animBg="1"/>
      <p:bldP spid="4" grpId="0" animBg="1"/>
      <p:bldP spid="3" grpId="1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065"/>
            <a:ext cx="10515600" cy="864235"/>
          </a:xfrm>
        </p:spPr>
        <p:txBody>
          <a:bodyPr>
            <a:norm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Picture 10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9945" y="4488815"/>
            <a:ext cx="751840" cy="751840"/>
          </a:xfrm>
          <a:prstGeom prst="rect">
            <a:avLst/>
          </a:prstGeom>
        </p:spPr>
      </p:pic>
      <p:pic>
        <p:nvPicPr>
          <p:cNvPr id="13" name="Picture 12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31385" y="3050540"/>
            <a:ext cx="728980" cy="72898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90170" y="2264410"/>
            <a:ext cx="1723390" cy="401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Nguyên nhân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2731135" y="1555750"/>
            <a:ext cx="1930400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Sâu xa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2731135" y="4311015"/>
            <a:ext cx="1930400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Trực tiếp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5342255" y="1287780"/>
            <a:ext cx="6689725" cy="1489075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Sự phát triển không đồng đều của chủ nghĩa tư bản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5363210" y="2875280"/>
            <a:ext cx="6668135" cy="1108075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Mâu thuẫn về vấn đề thuộc địa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5295900" y="4311015"/>
            <a:ext cx="6735445" cy="1108075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Hình thành hai khối quân sự đối đầu nhau</a:t>
            </a:r>
            <a:endParaRPr lang="en-US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5295900" y="5662930"/>
            <a:ext cx="6736080" cy="1108075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28/06/1914 Thái tử Áo - Hung bị ám sát tại Xéc-bi</a:t>
            </a:r>
            <a:endParaRPr lang="en-US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Picture 14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170" y="1555750"/>
            <a:ext cx="708025" cy="708025"/>
          </a:xfrm>
          <a:prstGeom prst="rect">
            <a:avLst/>
          </a:prstGeom>
        </p:spPr>
      </p:pic>
      <p:pic>
        <p:nvPicPr>
          <p:cNvPr id="17" name="Content Placeholder 16" descr="Ảnh-động-chú-bé-rồ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639945" y="5894070"/>
            <a:ext cx="753745" cy="75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6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Những diễn biến chính của chiến sự.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1522730" y="2198370"/>
            <a:ext cx="4177030" cy="3564890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vi-VN" sz="36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Giai đoạn thứ nhất (1914 - 1916)</a:t>
            </a:r>
            <a:endParaRPr lang="en-US" altLang="vi-VN" sz="3600" b="1">
              <a:solidFill>
                <a:srgbClr val="00B05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198235" y="2198370"/>
            <a:ext cx="4030345" cy="3564890"/>
          </a:xfrm>
          <a:prstGeom prst="flowChartTerminator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vi-V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vi-VN" altLang="en-US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vi-VN" sz="36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Giai đoạn thứ hai (1917 - 1918)</a:t>
            </a:r>
            <a:endParaRPr lang="en-US" altLang="vi-VN" sz="3600"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Những diễn biến chính của chiến sự.</a:t>
            </a:r>
            <a:b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Giai đoạn thứ nhất (1914 - 1916)</a:t>
            </a:r>
            <a:endParaRPr lang="en-US" altLang="vi-VN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939800" y="2277110"/>
            <a:ext cx="9440545" cy="3601085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vi-VN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Giai đoạn thứ nhất của cuộc chiến tranh thế giới thứ nhất có những sự kiện gì nổi bật</a:t>
            </a:r>
            <a:r>
              <a:rPr lang="vi-VN" alt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vi-VN" alt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5" name="Content Placeholder 4"/>
          <p:cNvGraphicFramePr/>
          <p:nvPr>
            <p:ph sz="half" idx="1"/>
          </p:nvPr>
        </p:nvGraphicFramePr>
        <p:xfrm>
          <a:off x="93980" y="86995"/>
          <a:ext cx="537273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75"/>
                <a:gridCol w="324866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 gian</a:t>
                      </a:r>
                      <a:endParaRPr lang="en-US" sz="3600">
                        <a:solidFill>
                          <a:schemeClr val="bg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Sự kiện</a:t>
                      </a:r>
                      <a:endParaRPr lang="en-US" sz="3600">
                        <a:solidFill>
                          <a:schemeClr val="bg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Content Placeholder 7"/>
          <p:cNvGraphicFramePr/>
          <p:nvPr>
            <p:ph sz="half" idx="2"/>
          </p:nvPr>
        </p:nvGraphicFramePr>
        <p:xfrm>
          <a:off x="105410" y="727075"/>
          <a:ext cx="535178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850"/>
                <a:gridCol w="3249930"/>
              </a:tblGrid>
              <a:tr h="1737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28/7/1914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Áo - Hung tuyên chiến với Xéc- bi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/>
          <p:nvPr/>
        </p:nvGraphicFramePr>
        <p:xfrm>
          <a:off x="105410" y="2464435"/>
          <a:ext cx="536130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630"/>
                <a:gridCol w="3241675"/>
              </a:tblGrid>
              <a:tr h="1127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1/8/1914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Đức tuyên chiến với Nga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/>
          <p:nvPr/>
        </p:nvGraphicFramePr>
        <p:xfrm>
          <a:off x="105410" y="3653155"/>
          <a:ext cx="535114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820"/>
                <a:gridCol w="3235325"/>
              </a:tblGrid>
              <a:tr h="11887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3/8/1914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Đức tuyên chiến với Pháp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/>
        </p:nvGraphicFramePr>
        <p:xfrm>
          <a:off x="105410" y="4841875"/>
          <a:ext cx="535051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820"/>
                <a:gridCol w="3234690"/>
              </a:tblGrid>
              <a:tr h="11887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4/8/1914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FF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Anh tuyên chiến với Đức</a:t>
                      </a:r>
                      <a:endParaRPr lang="en-US" sz="3600" b="1">
                        <a:solidFill>
                          <a:srgbClr val="FFFF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Picture 15" descr="06-quandoian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78475" y="238760"/>
            <a:ext cx="6459855" cy="3413760"/>
          </a:xfrm>
          <a:prstGeom prst="rect">
            <a:avLst/>
          </a:prstGeom>
        </p:spPr>
      </p:pic>
      <p:pic>
        <p:nvPicPr>
          <p:cNvPr id="17" name="Picture 16" descr="aaa7_jpx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75" y="3653155"/>
            <a:ext cx="6460490" cy="3204845"/>
          </a:xfrm>
          <a:prstGeom prst="rect">
            <a:avLst/>
          </a:prstGeom>
        </p:spPr>
      </p:pic>
      <p:pic>
        <p:nvPicPr>
          <p:cNvPr id="18" name="Picture 17" descr="aaa7_jpx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75" y="238760"/>
            <a:ext cx="6057900" cy="3401695"/>
          </a:xfrm>
          <a:prstGeom prst="rect">
            <a:avLst/>
          </a:prstGeom>
        </p:spPr>
      </p:pic>
      <p:pic>
        <p:nvPicPr>
          <p:cNvPr id="19" name="Picture 18" descr="33464468a028497610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915" y="3640455"/>
            <a:ext cx="6369050" cy="3232785"/>
          </a:xfrm>
          <a:prstGeom prst="rect">
            <a:avLst/>
          </a:prstGeom>
        </p:spPr>
      </p:pic>
      <p:pic>
        <p:nvPicPr>
          <p:cNvPr id="20" name="Picture 19" descr="aaa7_jpx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75" y="238760"/>
            <a:ext cx="6459855" cy="3451860"/>
          </a:xfrm>
          <a:prstGeom prst="rect">
            <a:avLst/>
          </a:prstGeom>
        </p:spPr>
      </p:pic>
      <p:pic>
        <p:nvPicPr>
          <p:cNvPr id="21" name="Picture 20" descr="photo-1-1556154099857113865540-crop-155615413769018699570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475" y="3690620"/>
            <a:ext cx="6460490" cy="3166745"/>
          </a:xfrm>
          <a:prstGeom prst="rect">
            <a:avLst/>
          </a:prstGeom>
        </p:spPr>
      </p:pic>
      <p:pic>
        <p:nvPicPr>
          <p:cNvPr id="22" name="Picture 21" descr="download (1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475" y="238760"/>
            <a:ext cx="6459855" cy="3423920"/>
          </a:xfrm>
          <a:prstGeom prst="rect">
            <a:avLst/>
          </a:prstGeom>
        </p:spPr>
      </p:pic>
      <p:pic>
        <p:nvPicPr>
          <p:cNvPr id="23" name="Picture 22" descr="15149_quanheqt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475" y="3690620"/>
            <a:ext cx="6459855" cy="3182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Những diễn biến chính của chiến sự.</a:t>
            </a:r>
            <a:b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Giai đoạn thứ hai (1917 - 1918)</a:t>
            </a:r>
            <a:endParaRPr lang="en-US" altLang="vi-VN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Cloud Callout 4"/>
          <p:cNvSpPr/>
          <p:nvPr>
            <p:custDataLst>
              <p:tags r:id="rId1"/>
            </p:custDataLst>
          </p:nvPr>
        </p:nvSpPr>
        <p:spPr>
          <a:xfrm>
            <a:off x="939800" y="2277110"/>
            <a:ext cx="9440545" cy="360108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Thảo luận nhóm theo!</a:t>
            </a:r>
            <a:endParaRPr lang="en-US" sz="36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600" b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Thời gian 2 phút</a:t>
            </a:r>
            <a:endParaRPr lang="en-US" sz="3600" b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Những diễn biến chính của chiến sự.</a:t>
            </a:r>
            <a:b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Giai đoạn thứ hai (1917 - 1918)</a:t>
            </a:r>
            <a:endParaRPr lang="en-US" altLang="vi-VN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836930" y="1691005"/>
          <a:ext cx="10516870" cy="367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065"/>
                <a:gridCol w="7583805"/>
              </a:tblGrid>
              <a:tr h="7340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>
                          <a:latin typeface="Times New Roman" panose="02020603050405020304" charset="0"/>
                          <a:cs typeface="Times New Roman" panose="02020603050405020304" charset="0"/>
                        </a:rPr>
                        <a:t>Sự kiện</a:t>
                      </a:r>
                      <a:endParaRPr lang="en-US" sz="3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>
                          <a:latin typeface="Times New Roman" panose="02020603050405020304" charset="0"/>
                          <a:cs typeface="Times New Roman" panose="02020603050405020304" charset="0"/>
                        </a:rPr>
                        <a:t>Nội dung</a:t>
                      </a:r>
                      <a:endParaRPr lang="en-US" sz="3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7/11/1917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 1, 2</a:t>
                      </a: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7/1918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 3, 4</a:t>
                      </a:r>
                      <a:endParaRPr lang="en-US" sz="3600" b="1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9/11/1918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00B05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 5, 6</a:t>
                      </a:r>
                      <a:endParaRPr lang="en-US" sz="3600" b="1">
                        <a:solidFill>
                          <a:srgbClr val="00B05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73406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11/11/1918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chemeClr val="accent2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 7, 8</a:t>
                      </a:r>
                      <a:endParaRPr lang="en-US" sz="3600" b="1">
                        <a:solidFill>
                          <a:schemeClr val="accent2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615"/>
            <a:ext cx="10515600" cy="1100455"/>
          </a:xfrm>
        </p:spPr>
        <p:txBody>
          <a:bodyPr>
            <a:normAutofit fontScale="90000"/>
          </a:bodyPr>
          <a:p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II.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Những diễn biến chính của chiến sự.</a:t>
            </a:r>
            <a:b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Giai đoạn thứ hai (1917 - 1918)</a:t>
            </a:r>
            <a:endParaRPr lang="en-US" altLang="vi-VN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838200" y="1195070"/>
          <a:ext cx="2933065" cy="4873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065"/>
              </a:tblGrid>
              <a:tr h="6762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Sự kiện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116268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7/11/1917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1066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7/1918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120078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9/11/1918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7670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11/11/1918</a:t>
                      </a:r>
                      <a:endParaRPr lang="en-US" sz="36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graphicFrame>
        <p:nvGraphicFramePr>
          <p:cNvPr id="4" name="Table 3"/>
          <p:cNvGraphicFramePr/>
          <p:nvPr/>
        </p:nvGraphicFramePr>
        <p:xfrm>
          <a:off x="3769995" y="1195705"/>
          <a:ext cx="8237855" cy="715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7855"/>
              </a:tblGrid>
              <a:tr h="7150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>
                          <a:latin typeface="Times New Roman" panose="02020603050405020304" charset="0"/>
                          <a:cs typeface="Times New Roman" panose="02020603050405020304" charset="0"/>
                        </a:rPr>
                        <a:t>Nội dung</a:t>
                      </a:r>
                      <a:endParaRPr lang="en-US" sz="3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/>
          <p:nvPr>
            <p:ph sz="half" idx="1"/>
          </p:nvPr>
        </p:nvGraphicFramePr>
        <p:xfrm>
          <a:off x="3769995" y="3100070"/>
          <a:ext cx="8238490" cy="100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8490"/>
              </a:tblGrid>
              <a:tr h="100838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Anh, Pháp, Mĩ phản công khắp mặt trận.</a:t>
                      </a:r>
                      <a:endParaRPr lang="en-US" sz="36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/>
          <p:nvPr>
            <p:ph sz="half" idx="2"/>
          </p:nvPr>
        </p:nvGraphicFramePr>
        <p:xfrm>
          <a:off x="3769995" y="1911350"/>
          <a:ext cx="823785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7855"/>
              </a:tblGrid>
              <a:tr h="11887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Cách mạng Nga thành công -&gt; rút khỏi cuộc chiến tranh.</a:t>
                      </a:r>
                      <a:endParaRPr lang="en-US" sz="36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/>
          <p:nvPr/>
        </p:nvGraphicFramePr>
        <p:xfrm>
          <a:off x="3769360" y="4108450"/>
          <a:ext cx="823849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8490"/>
              </a:tblGrid>
              <a:tr h="11887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Cách mạng Đức bùng nổ -&gt; thiết lập chế độ cộng hòa.</a:t>
                      </a:r>
                      <a:endParaRPr lang="en-US" sz="36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/>
          <p:nvPr/>
        </p:nvGraphicFramePr>
        <p:xfrm>
          <a:off x="3769995" y="5297170"/>
          <a:ext cx="823849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8490"/>
              </a:tblGrid>
              <a:tr h="118872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6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Đức đầu hàng không điều kiện -&gt; Chiến tranh kết thúc.</a:t>
                      </a:r>
                      <a:endParaRPr lang="en-US" sz="36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Table 2"/>
          <p:cNvGraphicFramePr/>
          <p:nvPr/>
        </p:nvGraphicFramePr>
        <p:xfrm>
          <a:off x="838200" y="167640"/>
          <a:ext cx="2933065" cy="4737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065"/>
              </a:tblGrid>
              <a:tr h="9074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Sự kiện</a:t>
                      </a:r>
                      <a:endParaRPr lang="en-US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110744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7/11/1917</a:t>
                      </a:r>
                      <a:endParaRPr lang="en-US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90805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7/1918</a:t>
                      </a:r>
                      <a:endParaRPr lang="en-US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90741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9/11/1918</a:t>
                      </a:r>
                      <a:endParaRPr lang="en-US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  <a:tr h="90741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 b="1">
                          <a:latin typeface="Times New Roman" panose="02020603050405020304" charset="0"/>
                          <a:cs typeface="Times New Roman" panose="02020603050405020304" charset="0"/>
                        </a:rPr>
                        <a:t>11/11/1918</a:t>
                      </a:r>
                      <a:endParaRPr lang="en-US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graphicFrame>
        <p:nvGraphicFramePr>
          <p:cNvPr id="4" name="Table 3"/>
          <p:cNvGraphicFramePr/>
          <p:nvPr/>
        </p:nvGraphicFramePr>
        <p:xfrm>
          <a:off x="3769995" y="168275"/>
          <a:ext cx="8237855" cy="82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7855"/>
              </a:tblGrid>
              <a:tr h="8204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>
                          <a:latin typeface="Times New Roman" panose="02020603050405020304" charset="0"/>
                          <a:cs typeface="Times New Roman" panose="02020603050405020304" charset="0"/>
                        </a:rPr>
                        <a:t>Nội dung</a:t>
                      </a:r>
                      <a:endParaRPr lang="en-US" sz="36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/>
          <p:nvPr>
            <p:ph sz="half" idx="1"/>
          </p:nvPr>
        </p:nvGraphicFramePr>
        <p:xfrm>
          <a:off x="3769360" y="1950720"/>
          <a:ext cx="8238490" cy="708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8490"/>
              </a:tblGrid>
              <a:tr h="7080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Anh, Pháp, Mĩ phản công khắp mặt trận.</a:t>
                      </a:r>
                      <a:endParaRPr lang="en-US" sz="32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/>
          <p:nvPr>
            <p:ph sz="half" idx="2"/>
          </p:nvPr>
        </p:nvGraphicFramePr>
        <p:xfrm>
          <a:off x="3769995" y="883920"/>
          <a:ext cx="8237855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7855"/>
              </a:tblGrid>
              <a:tr h="1066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Cách mạng Nga thành công -&gt; rút khỏi cuộc chiến tranh.</a:t>
                      </a:r>
                      <a:endParaRPr lang="en-US" sz="32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/>
          <p:nvPr/>
        </p:nvGraphicFramePr>
        <p:xfrm>
          <a:off x="3769360" y="2771140"/>
          <a:ext cx="823849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8490"/>
              </a:tblGrid>
              <a:tr h="1066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Cách mạng Đức bùng nổ -&gt; thiết lập chế độ cộng hòa.</a:t>
                      </a:r>
                      <a:endParaRPr lang="en-US" sz="32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/>
          <p:nvPr/>
        </p:nvGraphicFramePr>
        <p:xfrm>
          <a:off x="3769360" y="3837940"/>
          <a:ext cx="8238490" cy="10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38490"/>
              </a:tblGrid>
              <a:tr h="106680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320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Đức đầu hàng không điều kiện -&gt; Chiến tranh kết thúc.</a:t>
                      </a:r>
                      <a:endParaRPr lang="en-US" sz="320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567690" y="5245735"/>
            <a:ext cx="11623675" cy="1085215"/>
          </a:xfrm>
          <a:prstGeom prst="wedgeRoundRectCallout">
            <a:avLst>
              <a:gd name="adj1" fmla="val -50176"/>
              <a:gd name="adj2" fmla="val 7941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Dựa vào kiến thức đã học và bảng sự kiện trên em hãy cho biết chiến sự ở giai đoạn này biến chuyển như thế nào?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Content Placeholder 5" descr="vuggCt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 flipV="1">
            <a:off x="0" y="5986780"/>
            <a:ext cx="1057275" cy="732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710"/>
          </a:xfrm>
        </p:spPr>
        <p:txBody>
          <a:bodyPr>
            <a:normAutofit fontScale="90000"/>
          </a:bodyPr>
          <a:p>
            <a:r>
              <a:rPr lang="vi-VN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</a:t>
            </a:r>
            <a:r>
              <a:rPr lang="en-US" altLang="vi-VN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II</a:t>
            </a:r>
            <a:r>
              <a:rPr lang="vi-VN" altLang="en-US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r>
              <a:rPr lang="en-US" altLang="vi-VN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 cục của chiến tranh thế giới thứ nhất.</a:t>
            </a:r>
            <a:endParaRPr lang="vi-VN" altLang="en-US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p>
            <a:pPr marL="0" indent="0">
              <a:buNone/>
            </a:pPr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10210" y="1555115"/>
            <a:ext cx="11097895" cy="3747770"/>
          </a:xfrm>
          <a:prstGeom prst="cloudCallout">
            <a:avLst>
              <a:gd name="adj1" fmla="val -33446"/>
              <a:gd name="adj2" fmla="val 71840"/>
            </a:avLst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Chiến tranh thế giới thứ nhất kết thúc đã để lại hệ quả gì?</a:t>
            </a:r>
            <a:endParaRPr lang="en-US" altLang="vi-VN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 descr="vuggCt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" y="5429250"/>
            <a:ext cx="1790065" cy="123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home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6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5" descr="download (12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67450" y="1520825"/>
            <a:ext cx="5892165" cy="5216525"/>
          </a:xfrm>
          <a:prstGeom prst="rect">
            <a:avLst/>
          </a:prstGeom>
        </p:spPr>
      </p:pic>
      <p:pic>
        <p:nvPicPr>
          <p:cNvPr id="5" name="Content Placeholder 4" descr="ket-qua-chien-tranh-the-gioi-2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065" y="1520825"/>
            <a:ext cx="6033135" cy="5216525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1264285" y="459105"/>
            <a:ext cx="9392285" cy="611505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10 triệu người chết, 20 triệu người bị thương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WWImontage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7630" y="1310640"/>
            <a:ext cx="5597525" cy="5295265"/>
          </a:xfrm>
          <a:prstGeom prst="rect">
            <a:avLst/>
          </a:prstGeom>
        </p:spPr>
      </p:pic>
      <p:pic>
        <p:nvPicPr>
          <p:cNvPr id="6" name="Content Placeholder 5" descr="hau-qua-chua-chien-tranh-the-gioi-thu-nhat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71515" y="1310640"/>
            <a:ext cx="6288405" cy="5295900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1264285" y="459105"/>
            <a:ext cx="9719945" cy="611505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Nhiều làng mạc, đường xá, cầu cống bị phá hủy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 descr="luu-y-khi-giao-dich-bang-ngoai-te_260311540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07340" y="1191895"/>
            <a:ext cx="11487785" cy="5560060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1264285" y="459105"/>
            <a:ext cx="9719945" cy="611505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Tiêu tốn 85 tỉ đôla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 descr="Lich-su-lop-11-bai-6-hinh-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691005"/>
            <a:ext cx="6614160" cy="4968875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838200" y="470535"/>
            <a:ext cx="10117455" cy="1096645"/>
          </a:xfrm>
          <a:prstGeom prst="flowChartProcess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Bản đồ thế giới được chia lại với sự mở rộng thuộc địa của các nước thắng trận (Anh, Pháp, Mĩ)</a:t>
            </a: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 descr="bai-63-giai-trang-1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4160" y="1691005"/>
            <a:ext cx="5501005" cy="4892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BÀI TẬP</a:t>
            </a:r>
            <a:br>
              <a:rPr lang="en-US" sz="4000" b="1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4000" b="1">
                <a:latin typeface="Times New Roman" panose="02020603050405020304" charset="0"/>
                <a:cs typeface="Times New Roman" panose="02020603050405020304" charset="0"/>
              </a:rPr>
              <a:t>Chọn câu trả lời đúng nhất</a:t>
            </a:r>
            <a:endParaRPr lang="en-US" sz="4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0" y="1691005"/>
            <a:ext cx="12192000" cy="5166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Câu 1: Nguyên nhân nào được xem là nguyên  nhân trực tiếp quyết định đến chiến tranh thế giới thứ nhất bùng nổ?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a. Sự phát triển không đồng đều của các nước Tư Bản Chủ Nghĩa.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b. Hình thành hai khối quân sự đối đầu nhau.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Thái tử Áo - Hung bị giết.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Mâu thuẫn về vấn đề thuộc địa.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4590415"/>
            <a:ext cx="457200" cy="4400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Câu 2: Đức tuyên chiến với Nga và Pháp vào ngày tháng năm nào?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a. Ngày 28/7/1918 và 1/8/1918.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b. Ngày 1/8/1918 và 3/8/1918.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Ngày 3/8/1918 và 4/8/1918.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Ngày 28/7/1918 và ngày 4/8/1918.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1722755"/>
            <a:ext cx="488950" cy="4400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sp>
        <p:nvSpPr>
          <p:cNvPr id="5" name="Rectangles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p>
            <a:pPr algn="just"/>
            <a:r>
              <a:rPr 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Câu 3: Hệ quả của cuộc chiến tranh thế giới thứ nhất để lại như thế nào?</a:t>
            </a:r>
            <a:endParaRPr 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a. 10 triệu người chết, 20 triệu người bị thương, tiêu tồn 85 tỉ đô la.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b. Nhiều làng mạc, thành phố cầu cống bị phá hủy.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c. Bảng đồ thế giới bị chia lại.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d. Tất cả các phương án trên.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770" y="3458210"/>
            <a:ext cx="488950" cy="4400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p>
            <a:pPr marL="0" indent="0">
              <a:buNone/>
            </a:pPr>
            <a:r>
              <a:rPr lang="vi-VN" altLang="en-US" sz="36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endParaRPr lang="vi-VN" alt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endParaRPr lang="en-US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10210" y="692785"/>
            <a:ext cx="11097895" cy="4201160"/>
          </a:xfrm>
          <a:prstGeom prst="cloudCallout">
            <a:avLst>
              <a:gd name="adj1" fmla="val -33446"/>
              <a:gd name="adj2" fmla="val 71840"/>
            </a:avLst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n-US" altLang="vi-VN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Theo em cuộc chiến tranh thế giới thứ nhất là cuộc chiến tranh như thế nào?</a:t>
            </a:r>
            <a:endParaRPr lang="en-US" altLang="vi-VN" sz="36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Content Placeholder 5" descr="vuggCt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790" y="5429250"/>
            <a:ext cx="1790065" cy="123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7225"/>
          </a:xfrm>
        </p:spPr>
        <p:txBody>
          <a:bodyPr>
            <a:normAutofit fontScale="90000"/>
          </a:bodyPr>
          <a:p>
            <a:pPr algn="ctr"/>
            <a:r>
              <a:rPr lang="en-US" b="1">
                <a:latin typeface="Times New Roman" panose="02020603050405020304" charset="0"/>
                <a:cs typeface="Times New Roman" panose="02020603050405020304" charset="0"/>
              </a:rPr>
              <a:t>Chiến tranh Phi nghĩa</a:t>
            </a:r>
            <a:endParaRPr 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anh-phan-doi-chien-tranh-phi-nghia-cua-my-o-vn-1967-1-9af5f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45110" y="1296670"/>
            <a:ext cx="11762740" cy="546163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94453" name="Content Placeholder 3" descr="anhdongdep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17780"/>
            <a:ext cx="12192000" cy="6840220"/>
          </a:xfrm>
          <a:prstGeom prst="rect">
            <a:avLst/>
          </a:prstGeom>
        </p:spPr>
      </p:pic>
      <p:pic>
        <p:nvPicPr>
          <p:cNvPr id="94209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845" y="-82550"/>
            <a:ext cx="4322445" cy="3095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2" name="Rounded Rectangle 251"/>
          <p:cNvSpPr/>
          <p:nvPr/>
        </p:nvSpPr>
        <p:spPr>
          <a:xfrm>
            <a:off x="2418715" y="2201545"/>
            <a:ext cx="6682105" cy="1729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sz="3600" b="1" strike="noStrike" noProof="1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Cảm ơn quý các bạn và quý thầy (cô) đã lắng nghe</a:t>
            </a:r>
            <a:endParaRPr lang="en-US" sz="3600" b="1" strike="noStrike" noProof="1">
              <a:solidFill>
                <a:srgbClr val="FFFF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13 CHIẾN TRANH THẾ GIỚI THỨ NHẤT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(1914 - 1918)</a:t>
            </a:r>
            <a:endParaRPr lang="en-US" altLang="vi-VN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46740" cy="4351655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vi-VN" altLang="en-US" sz="38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NỘI DUNG BÀI HỌC</a:t>
            </a:r>
            <a:endParaRPr lang="vi-VN" altLang="en-US" sz="3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vi-VN" altLang="en-US" sz="3800" b="1">
                <a:latin typeface="Times New Roman" panose="02020603050405020304" charset="0"/>
                <a:cs typeface="Times New Roman" panose="02020603050405020304" charset="0"/>
              </a:rPr>
              <a:t>I. N</a:t>
            </a:r>
            <a:r>
              <a:rPr lang="en-US" altLang="vi-VN" sz="3800" b="1">
                <a:latin typeface="Times New Roman" panose="02020603050405020304" charset="0"/>
                <a:cs typeface="Times New Roman" panose="02020603050405020304" charset="0"/>
              </a:rPr>
              <a:t>guyên nhân dẫn đến chiến tranh.</a:t>
            </a:r>
            <a:endParaRPr lang="vi-VN" altLang="en-US" sz="3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vi-VN" altLang="en-US" sz="3800" b="1"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vi-VN" sz="3800" b="1">
                <a:latin typeface="Times New Roman" panose="02020603050405020304" charset="0"/>
                <a:cs typeface="Times New Roman" panose="02020603050405020304" charset="0"/>
              </a:rPr>
              <a:t>Những diễn biến chính của chiến sự.u</a:t>
            </a:r>
            <a:endParaRPr lang="vi-VN" altLang="en-US" sz="3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vi-VN" altLang="en-US" sz="3800" b="1">
                <a:latin typeface="Times New Roman" panose="02020603050405020304" charset="0"/>
                <a:cs typeface="Times New Roman" panose="02020603050405020304" charset="0"/>
              </a:rPr>
              <a:t>1. </a:t>
            </a:r>
            <a:r>
              <a:rPr lang="en-US" altLang="vi-VN" sz="3800" b="1">
                <a:latin typeface="Times New Roman" panose="02020603050405020304" charset="0"/>
                <a:cs typeface="Times New Roman" panose="02020603050405020304" charset="0"/>
              </a:rPr>
              <a:t>Giai đoạn thứ nhất (1914 - 1916)</a:t>
            </a:r>
            <a:endParaRPr lang="vi-VN" altLang="en-US" sz="38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r>
              <a:rPr lang="vi-VN" altLang="en-US" sz="3800" b="1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altLang="vi-VN" sz="38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Giai đoạn thứ hai (1917 - 1918)</a:t>
            </a:r>
            <a:endParaRPr lang="en-US" altLang="vi-VN" sz="38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>
              <a:buNone/>
            </a:pPr>
            <a:r>
              <a:rPr lang="en-US" altLang="vi-VN" sz="3800" b="1">
                <a:latin typeface="Times New Roman" panose="02020603050405020304" charset="0"/>
                <a:cs typeface="Times New Roman" panose="02020603050405020304" charset="0"/>
              </a:rPr>
              <a:t>III. Kết cục của chiến tranh thế giới thứ nhất.</a:t>
            </a:r>
            <a:endParaRPr lang="vi-VN" altLang="en-US" sz="3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lap-trinh-mswlogo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9065260" y="1566545"/>
            <a:ext cx="3044825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635" y="85090"/>
            <a:ext cx="10515600" cy="526415"/>
          </a:xfrm>
        </p:spPr>
        <p:txBody>
          <a:bodyPr>
            <a:normAutofit fontScale="90000"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thechien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1505"/>
            <a:ext cx="12203430" cy="6146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1" name="Picture 10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7110" y="5622925"/>
            <a:ext cx="751840" cy="751840"/>
          </a:xfrm>
          <a:prstGeom prst="rect">
            <a:avLst/>
          </a:prstGeom>
        </p:spPr>
      </p:pic>
      <p:pic>
        <p:nvPicPr>
          <p:cNvPr id="12" name="Picture 11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0790" y="5622925"/>
            <a:ext cx="751840" cy="751840"/>
          </a:xfrm>
          <a:prstGeom prst="rect">
            <a:avLst/>
          </a:prstGeom>
        </p:spPr>
      </p:pic>
      <p:pic>
        <p:nvPicPr>
          <p:cNvPr id="13" name="Picture 12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8950" y="5622925"/>
            <a:ext cx="751840" cy="751840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1631950" y="1464945"/>
            <a:ext cx="9314180" cy="3710940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vi-V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Sau khi xem đoạn video trên em hãy cho biết nguyên nhân nào dẫn đến chiến tranh thế giới thứ nhất bùng nổ?</a:t>
            </a:r>
            <a:endParaRPr lang="en-US" altLang="vi-VN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065"/>
            <a:ext cx="10515600" cy="864235"/>
          </a:xfrm>
        </p:spPr>
        <p:txBody>
          <a:bodyPr>
            <a:norm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90170" y="2264410"/>
            <a:ext cx="1723390" cy="401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Nguyên nhân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4368165" y="1590040"/>
            <a:ext cx="5475605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Sâu xa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Line Callout 2 5"/>
          <p:cNvSpPr/>
          <p:nvPr/>
        </p:nvSpPr>
        <p:spPr>
          <a:xfrm>
            <a:off x="4368165" y="4243070"/>
            <a:ext cx="5419725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Trực tiếp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9065"/>
            <a:ext cx="10515600" cy="694690"/>
          </a:xfrm>
        </p:spPr>
        <p:txBody>
          <a:bodyPr>
            <a:norm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90170" y="2264410"/>
            <a:ext cx="1723390" cy="401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Nguyên nhân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2731135" y="1555750"/>
            <a:ext cx="1930400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Sâu xa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5342255" y="1287780"/>
            <a:ext cx="6746240" cy="1489075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Sự phát triển không đồng đều của chủ nghĩa tư bản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5" name="Picture 14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170" y="1555750"/>
            <a:ext cx="708025" cy="708025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/>
        </p:nvGraphicFramePr>
        <p:xfrm>
          <a:off x="2359660" y="2856865"/>
          <a:ext cx="9650095" cy="3847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835"/>
                <a:gridCol w="5509260"/>
              </a:tblGrid>
              <a:tr h="16789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Chiến tranh Mĩ - Tây Ban Nha (1898)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t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Mĩ chiến Cu-ba và Philipphin của Tây Ban Nha</a:t>
                      </a:r>
                      <a:endParaRPr lang="en-US" sz="32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t" anchorCtr="0"/>
                </a:tc>
              </a:tr>
              <a:tr h="10845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Chiến tranh Anh - Bô Ơ (1899-1902)</a:t>
                      </a:r>
                      <a:endParaRPr lang="en-US" sz="3200" b="1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t" anchorCtr="0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Anh thôn tính hai nước của Bô - Ơ, sáp nhập vào Nam Phi</a:t>
                      </a:r>
                      <a:endParaRPr lang="en-US" sz="3200" b="1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t" anchorCtr="0"/>
                </a:tc>
              </a:tr>
              <a:tr h="10839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sz="3200" b="1">
                          <a:solidFill>
                            <a:srgbClr val="00B0F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Chiến tranh Nga - Nhật (1904 - 1905)</a:t>
                      </a:r>
                      <a:endParaRPr lang="en-US" sz="3200" b="1">
                        <a:solidFill>
                          <a:srgbClr val="00B0F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t" anchorCtr="0"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3200" b="1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t" anchorCtr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3" grpId="0" animBg="1"/>
      <p:bldP spid="4" grpId="0" animBg="1"/>
      <p:bldP spid="3" grpId="1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90170" y="2264410"/>
            <a:ext cx="1723390" cy="401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Nguyên nhân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2731135" y="1555750"/>
            <a:ext cx="1930400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Sâu xa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Picture 14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170" y="1555750"/>
            <a:ext cx="708025" cy="708025"/>
          </a:xfrm>
          <a:prstGeom prst="rect">
            <a:avLst/>
          </a:prstGeom>
        </p:spPr>
      </p:pic>
      <p:sp>
        <p:nvSpPr>
          <p:cNvPr id="9" name="Flowchart: Alternate Process 8"/>
          <p:cNvSpPr/>
          <p:nvPr/>
        </p:nvSpPr>
        <p:spPr>
          <a:xfrm>
            <a:off x="5370195" y="1480185"/>
            <a:ext cx="6668135" cy="1108075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Mâu thuẫn về vấn đề thuộc địa</a:t>
            </a:r>
            <a:endParaRPr lang="en-US" sz="36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Content Placeholder 4" descr="unnamed (14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867025"/>
            <a:ext cx="9290050" cy="3899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3" grpId="0" animBg="1"/>
      <p:bldP spid="4" grpId="0" animBg="1"/>
      <p:bldP spid="3" grpId="1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vi-V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I. N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guyên nhân dẫn đến chiến tranh.</a:t>
            </a:r>
            <a:endParaRPr lang="en-US" altLang="vi-V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90170" y="2264410"/>
            <a:ext cx="1723390" cy="4012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Nguyên nhân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Line Callout 2 3"/>
          <p:cNvSpPr/>
          <p:nvPr/>
        </p:nvSpPr>
        <p:spPr>
          <a:xfrm>
            <a:off x="2731135" y="1555750"/>
            <a:ext cx="1930400" cy="1221105"/>
          </a:xfrm>
          <a:prstGeom prst="borderCallout2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Trực tiếp</a:t>
            </a:r>
            <a:endParaRPr 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Picture 14" descr="Ảnh-động-chú-bé-rồ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170" y="1555750"/>
            <a:ext cx="708025" cy="708025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5370195" y="1468120"/>
            <a:ext cx="6735445" cy="1108075"/>
          </a:xfrm>
          <a:prstGeom prst="flowChartAlternateProcess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Hình thành hai khối quân sự đối đầu nhau</a:t>
            </a:r>
            <a:endParaRPr lang="en-US" sz="36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9199880" y="4872990"/>
            <a:ext cx="869950" cy="666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graphicFrame>
        <p:nvGraphicFramePr>
          <p:cNvPr id="12" name="Table 11"/>
          <p:cNvGraphicFramePr/>
          <p:nvPr/>
        </p:nvGraphicFramePr>
        <p:xfrm>
          <a:off x="2088515" y="2962910"/>
          <a:ext cx="9944100" cy="3314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2050"/>
                <a:gridCol w="4972050"/>
              </a:tblGrid>
              <a:tr h="828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Khối Liên Minh (1882)</a:t>
                      </a:r>
                      <a:endParaRPr lang="en-US" sz="3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>
                          <a:solidFill>
                            <a:schemeClr val="bg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Khối Hiệp Ước (1907)</a:t>
                      </a:r>
                      <a:endParaRPr lang="en-US" sz="3600">
                        <a:solidFill>
                          <a:schemeClr val="bg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828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Đức</a:t>
                      </a:r>
                      <a:endParaRPr lang="en-US" sz="3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Anh </a:t>
                      </a: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828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Áo - Hung</a:t>
                      </a:r>
                      <a:endParaRPr lang="en-US" sz="3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Pháp</a:t>
                      </a: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  <a:tr h="8286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Italia</a:t>
                      </a:r>
                      <a:endParaRPr lang="en-US" sz="3600" b="1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3600" b="1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Nga</a:t>
                      </a:r>
                      <a:endParaRPr lang="en-US" sz="3600" b="1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3" grpId="0" animBg="1"/>
      <p:bldP spid="4" grpId="0" animBg="1"/>
      <p:bldP spid="3" grpId="1" animBg="1"/>
      <p:bldP spid="4" grpId="1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05368820190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4058</Words>
  <Application>WPS Presentation</Application>
  <PresentationFormat>Widescreen</PresentationFormat>
  <Paragraphs>268</Paragraphs>
  <Slides>29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Arial Unicode MS</vt:lpstr>
      <vt:lpstr>Calibri Light</vt:lpstr>
      <vt:lpstr>Office Theme</vt:lpstr>
      <vt:lpstr>Word.Document.8</vt:lpstr>
      <vt:lpstr>PowerPoint 演示文稿</vt:lpstr>
      <vt:lpstr>PowerPoint 演示文稿</vt:lpstr>
      <vt:lpstr>BÀI 13 CHIẾN TRANH THẾ GIỚI THỨ NHẤT (1914 - 1918)</vt:lpstr>
      <vt:lpstr>I. Nguyên nhân dẫn đến chiến tranh.</vt:lpstr>
      <vt:lpstr>I. Nguyên nhân dẫn đến chiến tranh.</vt:lpstr>
      <vt:lpstr>I. Nguyên nhân dẫn đến chiến tranh.</vt:lpstr>
      <vt:lpstr>I. Nguyên nhân dẫn đến chiến tranh.</vt:lpstr>
      <vt:lpstr>I. Nguyên nhân dẫn đến chiến tranh.</vt:lpstr>
      <vt:lpstr>I. Nguyên nhân dẫn đến chiến tranh.</vt:lpstr>
      <vt:lpstr>I. Nguyên nhân dẫn đến chiến tranh.</vt:lpstr>
      <vt:lpstr>I. Nguyên nhân dẫn đến chiến tranh.</vt:lpstr>
      <vt:lpstr>II. Những diễn biến chính của chiến sự.</vt:lpstr>
      <vt:lpstr>II. Những diễn biến chính của chiến sự. 1. Giai đoạn thứ nhất (1914 - 1916)</vt:lpstr>
      <vt:lpstr>PowerPoint 演示文稿</vt:lpstr>
      <vt:lpstr>II. Những diễn biến chính của chiến sự. 2. Giai đoạn thứ hai (1917 - 1918)</vt:lpstr>
      <vt:lpstr>II. Những diễn biến chính của chiến sự. 2. Giai đoạn thứ hai (1917 - 1918)</vt:lpstr>
      <vt:lpstr>II. Những diễn biến chính của chiến sự. 2. Giai đoạn thứ hai (1917 - 1918)</vt:lpstr>
      <vt:lpstr>PowerPoint 演示文稿</vt:lpstr>
      <vt:lpstr>III. Kết cục của chiến tranh thế giới thứ nhất.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TẬP Chọn câu trả lời đúng nhất</vt:lpstr>
      <vt:lpstr>PowerPoint 演示文稿</vt:lpstr>
      <vt:lpstr>PowerPoint 演示文稿</vt:lpstr>
      <vt:lpstr>Chiến tranh Phi nghĩa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14</cp:revision>
  <dcterms:created xsi:type="dcterms:W3CDTF">2020-09-14T15:19:00Z</dcterms:created>
  <dcterms:modified xsi:type="dcterms:W3CDTF">2020-11-14T15:48:30Z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1033-11.2.0.9739</vt:lpwstr>
  </property>
</Properties>
</file>